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8" r:id="rId4"/>
    <p:sldId id="317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3" r:id="rId15"/>
    <p:sldId id="284" r:id="rId16"/>
    <p:sldId id="285" r:id="rId17"/>
    <p:sldId id="286" r:id="rId18"/>
    <p:sldId id="287" r:id="rId19"/>
    <p:sldId id="291" r:id="rId20"/>
    <p:sldId id="299" r:id="rId21"/>
    <p:sldId id="288" r:id="rId22"/>
    <p:sldId id="289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6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0" r:id="rId40"/>
    <p:sldId id="308" r:id="rId41"/>
    <p:sldId id="261" r:id="rId42"/>
    <p:sldId id="260" r:id="rId43"/>
    <p:sldId id="262" r:id="rId44"/>
    <p:sldId id="257" r:id="rId45"/>
    <p:sldId id="259" r:id="rId46"/>
    <p:sldId id="264" r:id="rId47"/>
    <p:sldId id="263" r:id="rId48"/>
    <p:sldId id="265" r:id="rId49"/>
    <p:sldId id="25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271" r:id="rId58"/>
    <p:sldId id="316" r:id="rId5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-1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2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3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7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B9D9-E4A4-3042-AF6B-8AC3A04D108A}" type="datetimeFigureOut">
              <a:rPr lang="en-US" smtClean="0"/>
              <a:t>9/25/12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8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hyperlink" Target="http://ctas.paterva.com/view/Specification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s://github.com/technoskald/maltegoxform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gei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458406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1" y="523820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77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965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Information about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“bad stuff” </a:t>
            </a:r>
            <a:r>
              <a:rPr lang="en-US" dirty="0" smtClean="0">
                <a:latin typeface="Chalkboard"/>
                <a:cs typeface="Chalkboard"/>
              </a:rPr>
              <a:t>(threats)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Actors, Vulnerabilities, Exploits, Malware/Tools, etc.  (“TTPs” &amp; “IOCs”)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1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60" y="3105436"/>
            <a:ext cx="5564140" cy="35308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65232" y="4938654"/>
            <a:ext cx="1051993" cy="167198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75170" y="6611035"/>
            <a:ext cx="602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“Borat: Cultural </a:t>
            </a:r>
            <a:r>
              <a:rPr lang="en-US" sz="1200" dirty="0" err="1" smtClean="0"/>
              <a:t>Learnings</a:t>
            </a:r>
            <a:r>
              <a:rPr lang="en-US" sz="1200" dirty="0" smtClean="0"/>
              <a:t> of America for Make Benefit Glorious Nation of Kazakhstan” 2006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9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 provides information related to the protection / defense of </a:t>
            </a:r>
            <a:r>
              <a:rPr lang="en-US" dirty="0" smtClean="0">
                <a:solidFill>
                  <a:srgbClr val="FF0000"/>
                </a:solidFill>
              </a:rPr>
              <a:t>“good stuff” </a:t>
            </a:r>
          </a:p>
          <a:p>
            <a:pPr lvl="1"/>
            <a:r>
              <a:rPr lang="en-US" dirty="0" smtClean="0"/>
              <a:t>Cyber Assets, Intellectual Property, PII, etc.</a:t>
            </a:r>
          </a:p>
        </p:txBody>
      </p:sp>
      <p:pic>
        <p:nvPicPr>
          <p:cNvPr id="6" name="Picture 5" descr="Screen Shot 2012-09-25 at 10.27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29" y="3245335"/>
            <a:ext cx="3200199" cy="33519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86567" y="3591751"/>
            <a:ext cx="1308576" cy="19113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9586" y="6606315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OSINT (Open Source Intel.)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3499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Use of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publicly available </a:t>
            </a:r>
            <a:r>
              <a:rPr lang="en-US" dirty="0" smtClean="0">
                <a:latin typeface="Chalkboard"/>
                <a:cs typeface="Chalkboard"/>
              </a:rPr>
              <a:t>info / source (to learn about stuff)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  <a:r>
              <a:rPr lang="en-US" dirty="0" smtClean="0">
                <a:latin typeface="Chalkboard"/>
                <a:cs typeface="Chalkboard"/>
              </a:rPr>
              <a:t>, related to cyber threat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527615"/>
            <a:ext cx="62071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Security blog posts, news stories,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   advisories, etc.</a:t>
            </a:r>
          </a:p>
          <a:p>
            <a:pPr lvl="1"/>
            <a:endParaRPr lang="en-US" sz="2400" dirty="0" smtClean="0">
              <a:latin typeface="Chalkboard"/>
              <a:cs typeface="Chalkboard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Zeus/</a:t>
            </a:r>
            <a:r>
              <a:rPr lang="en-US" sz="2400" dirty="0" err="1" smtClean="0">
                <a:latin typeface="Chalkboard"/>
                <a:cs typeface="Chalkboard"/>
              </a:rPr>
              <a:t>SpyEye</a:t>
            </a:r>
            <a:r>
              <a:rPr lang="en-US" sz="2400" dirty="0" smtClean="0">
                <a:latin typeface="Chalkboard"/>
                <a:cs typeface="Chalkboard"/>
              </a:rPr>
              <a:t> Tracker, Malware Domains List, </a:t>
            </a:r>
            <a:r>
              <a:rPr lang="en-US" sz="2400" dirty="0" err="1" smtClean="0">
                <a:latin typeface="Chalkboard"/>
                <a:cs typeface="Chalkboard"/>
              </a:rPr>
              <a:t>Dshield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VirusTotal</a:t>
            </a:r>
            <a:r>
              <a:rPr lang="en-US" sz="2400" dirty="0" smtClean="0">
                <a:latin typeface="Chalkboard"/>
                <a:cs typeface="Chalkboard"/>
              </a:rPr>
              <a:t>, Anubis/</a:t>
            </a:r>
            <a:r>
              <a:rPr lang="en-US" sz="2400" dirty="0" err="1" smtClean="0">
                <a:latin typeface="Chalkboard"/>
                <a:cs typeface="Chalkboard"/>
              </a:rPr>
              <a:t>Wepawet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ThreatExpert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Zscaler’s</a:t>
            </a:r>
            <a:r>
              <a:rPr lang="en-US" sz="2400" dirty="0" smtClean="0">
                <a:latin typeface="Chalkboard"/>
                <a:cs typeface="Chalkboard"/>
              </a:rPr>
              <a:t> Zulu, etc. </a:t>
            </a:r>
          </a:p>
          <a:p>
            <a:endParaRPr lang="en-US" dirty="0"/>
          </a:p>
        </p:txBody>
      </p:sp>
      <p:pic>
        <p:nvPicPr>
          <p:cNvPr id="5" name="Picture 4" descr="zulu_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73" y="3827172"/>
            <a:ext cx="1686560" cy="25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Why Threat Intel. 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17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You don’t know what you don’t know…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You can’t act on what you </a:t>
            </a:r>
          </a:p>
          <a:p>
            <a:pPr marL="0" indent="0">
              <a:buNone/>
            </a:pPr>
            <a:r>
              <a:rPr lang="en-US" dirty="0"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  </a:t>
            </a:r>
            <a:r>
              <a:rPr lang="en-US" dirty="0" smtClean="0">
                <a:latin typeface="Chalkboard"/>
                <a:cs typeface="Chalkboard"/>
              </a:rPr>
              <a:t>don’t know…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I’m sure there are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Sun Tzu </a:t>
            </a:r>
          </a:p>
          <a:p>
            <a:pPr marL="0" indent="0">
              <a:buNone/>
            </a:pPr>
            <a:r>
              <a:rPr lang="en-US" dirty="0" smtClean="0">
                <a:latin typeface="Chalkboard"/>
                <a:cs typeface="Chalkboard"/>
              </a:rPr>
              <a:t>  references here somewhere </a:t>
            </a:r>
            <a:r>
              <a:rPr lang="en-US" dirty="0" smtClean="0">
                <a:latin typeface="Chalkboard"/>
                <a:cs typeface="Chalkboard"/>
                <a:sym typeface="Wingdings"/>
              </a:rPr>
              <a:t>=)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or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OODA-loop </a:t>
            </a:r>
            <a:r>
              <a:rPr lang="en-US" dirty="0" smtClean="0">
                <a:latin typeface="Chalkboard"/>
                <a:cs typeface="Chalkboard"/>
              </a:rPr>
              <a:t>if you prefer…</a:t>
            </a: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pPr marL="0" indent="0" algn="ctr">
              <a:buNone/>
            </a:pPr>
            <a:r>
              <a:rPr lang="en-US" dirty="0" smtClean="0">
                <a:latin typeface="Chalkboard"/>
                <a:cs typeface="Chalkboard"/>
              </a:rPr>
              <a:t>Best illustrated through applied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i_Mei__by_taranti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68" y="2274194"/>
            <a:ext cx="2577289" cy="357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2799" y="5846405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“Kill Bill: Vol. 2”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0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105" y="2308983"/>
            <a:ext cx="1873061" cy="987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12554" y="2745126"/>
            <a:ext cx="22964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82109" y="2308983"/>
            <a:ext cx="1873061" cy="9877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0072" y="23089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 POST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6363" y="3335389"/>
            <a:ext cx="326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gotz</a:t>
            </a:r>
            <a:r>
              <a:rPr lang="en-US" sz="2400" dirty="0" smtClean="0">
                <a:latin typeface="Chalkboard"/>
                <a:cs typeface="Chalkboard"/>
              </a:rPr>
              <a:t> me sum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data</a:t>
            </a:r>
            <a:r>
              <a:rPr lang="en-US" sz="2400" dirty="0" smtClean="0">
                <a:latin typeface="Chalkboard"/>
                <a:cs typeface="Chalkboard"/>
              </a:rPr>
              <a:t>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5" name="Picture 14" descr="encino_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797054"/>
            <a:ext cx="3048000" cy="2562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1218" y="6359279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“Encino Man” 1992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52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(2)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9975" y="2868418"/>
            <a:ext cx="3441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haz</a:t>
            </a:r>
            <a:r>
              <a:rPr lang="en-US" sz="2400" dirty="0" smtClean="0">
                <a:latin typeface="Chalkboard"/>
                <a:cs typeface="Chalkboard"/>
              </a:rPr>
              <a:t> me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knowledge</a:t>
            </a:r>
            <a:r>
              <a:rPr lang="en-US" sz="2400" dirty="0" smtClean="0">
                <a:latin typeface="Chalkboard"/>
                <a:cs typeface="Chalkboard"/>
              </a:rPr>
              <a:t>!!”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 descr="Screen Shot 2012-09-25 at 11.2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00" y="3466270"/>
            <a:ext cx="2803310" cy="27631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68463" y="6221484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786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(3)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likely </a:t>
            </a:r>
            <a:r>
              <a:rPr lang="en-US" dirty="0" err="1" smtClean="0">
                <a:solidFill>
                  <a:srgbClr val="FF0000"/>
                </a:solidFill>
              </a:rPr>
              <a:t>zbot</a:t>
            </a:r>
            <a:r>
              <a:rPr lang="en-US" dirty="0" smtClean="0">
                <a:solidFill>
                  <a:srgbClr val="FF0000"/>
                </a:solidFill>
              </a:rPr>
              <a:t> infected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his is tied to Zeus activity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a Zeus </a:t>
            </a:r>
            <a:r>
              <a:rPr lang="en-US" dirty="0" err="1" smtClean="0">
                <a:solidFill>
                  <a:srgbClr val="FF0000"/>
                </a:solidFill>
              </a:rPr>
              <a:t>dropzone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tolen credentials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02822" y="3524155"/>
            <a:ext cx="4883869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“I’m </a:t>
            </a:r>
            <a:r>
              <a:rPr lang="en-US" sz="2400" dirty="0" err="1" smtClean="0">
                <a:latin typeface="Chalkboard"/>
                <a:cs typeface="Chalkboard"/>
              </a:rPr>
              <a:t>gittn</a:t>
            </a:r>
            <a:r>
              <a:rPr lang="en-US" sz="2400" dirty="0" smtClean="0">
                <a:latin typeface="Chalkboard"/>
                <a:cs typeface="Chalkboard"/>
              </a:rPr>
              <a:t> 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understanding</a:t>
            </a:r>
            <a:r>
              <a:rPr lang="en-US" sz="2400" dirty="0" smtClean="0">
                <a:latin typeface="Chalkboard"/>
                <a:cs typeface="Chalkboard"/>
              </a:rPr>
              <a:t> on!!!”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 descr="bush_cats_crad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57" y="4131229"/>
            <a:ext cx="3015036" cy="2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(4)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rapezoid 2"/>
          <p:cNvSpPr/>
          <p:nvPr/>
        </p:nvSpPr>
        <p:spPr>
          <a:xfrm>
            <a:off x="2739183" y="3655889"/>
            <a:ext cx="2245107" cy="1156219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Bot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details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arget UK Banks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64339" y="4079202"/>
            <a:ext cx="2831143" cy="2334639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Details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re: spam campaign / infect vector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>
            <a:off x="5109283" y="3320639"/>
            <a:ext cx="3037248" cy="1491469"/>
          </a:xfrm>
          <a:prstGeom prst="rt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Related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7104168" y="5054108"/>
            <a:ext cx="1954673" cy="1577805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Specific Variant /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Group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1605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Kr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40" y="5373194"/>
            <a:ext cx="1814234" cy="148134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213215" y="4924885"/>
            <a:ext cx="351891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halkboard"/>
                <a:cs typeface="Chalkboard"/>
              </a:rPr>
              <a:t>“I </a:t>
            </a:r>
            <a:r>
              <a:rPr lang="en-US" sz="2400" b="1" dirty="0" err="1" smtClean="0">
                <a:latin typeface="Chalkboard"/>
                <a:cs typeface="Chalkboard"/>
              </a:rPr>
              <a:t>gotz</a:t>
            </a:r>
            <a:r>
              <a:rPr lang="en-US" sz="2400" b="1" dirty="0" smtClean="0">
                <a:latin typeface="Chalkboard"/>
                <a:cs typeface="Chalkboard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halkboard"/>
                <a:cs typeface="Chalkboard"/>
              </a:rPr>
              <a:t>intelligence</a:t>
            </a:r>
            <a:r>
              <a:rPr lang="en-US" sz="2400" b="1" dirty="0" smtClean="0">
                <a:latin typeface="Chalkboard"/>
                <a:cs typeface="Chalkboard"/>
              </a:rPr>
              <a:t>!!!!”</a:t>
            </a:r>
            <a:endParaRPr lang="en-US" sz="2400" b="1" dirty="0">
              <a:latin typeface="Chalkboard"/>
              <a:cs typeface="Chalkboar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1858" y="6577542"/>
            <a:ext cx="54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Krang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71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(5)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4579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8016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69289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6226" y="4052015"/>
            <a:ext cx="63743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Infection vector, target, related infrastructure, larger threat group</a:t>
            </a:r>
            <a:endParaRPr lang="en-US" dirty="0"/>
          </a:p>
        </p:txBody>
      </p:sp>
      <p:sp>
        <p:nvSpPr>
          <p:cNvPr id="29" name="Hexagon 28"/>
          <p:cNvSpPr/>
          <p:nvPr/>
        </p:nvSpPr>
        <p:spPr>
          <a:xfrm>
            <a:off x="45055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Past, present, future campaigns / 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6296881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Enumeration of actors – “I know where you live”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16580" y="4682106"/>
            <a:ext cx="257880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threat </a:t>
            </a:r>
            <a:r>
              <a:rPr lang="en-US" sz="2400" dirty="0" err="1" smtClean="0">
                <a:solidFill>
                  <a:srgbClr val="FF0000"/>
                </a:solidFill>
                <a:latin typeface="Chalkboard"/>
                <a:cs typeface="Chalkboard"/>
              </a:rPr>
              <a:t>intel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. 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rivals</a:t>
            </a:r>
            <a:r>
              <a:rPr lang="en-US" sz="2400" dirty="0" smtClean="0">
                <a:latin typeface="Chalkboard"/>
                <a:cs typeface="Chalkboard"/>
              </a:rPr>
              <a:t> </a:t>
            </a:r>
            <a:r>
              <a:rPr lang="en-US" sz="2400" dirty="0" err="1" smtClean="0">
                <a:latin typeface="Chalkboard"/>
                <a:cs typeface="Chalkboard"/>
              </a:rPr>
              <a:t>SkyNet</a:t>
            </a:r>
            <a:r>
              <a:rPr lang="en-US" sz="2400" dirty="0" smtClean="0">
                <a:latin typeface="Chalkboard"/>
                <a:cs typeface="Chalkboard"/>
              </a:rPr>
              <a:t>!!!!!”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36" name="Picture 35" descr="Screen Shot 2012-09-20 at 3.0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98" y="5578537"/>
            <a:ext cx="1904999" cy="115319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371819" y="4421347"/>
            <a:ext cx="477225" cy="2607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25465" y="4408519"/>
            <a:ext cx="359217" cy="260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Applied Intel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Chalkboard"/>
                <a:cs typeface="Chalkboard"/>
              </a:rPr>
              <a:t>I won’t kill time with another scenario walk-thru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6594" y="2533302"/>
            <a:ext cx="1569812" cy="70444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Company 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13" y="2532230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47392" y="2873238"/>
            <a:ext cx="1411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7959" y="2506574"/>
            <a:ext cx="12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Belongs To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295935" y="233463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Resources / Personnel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29038" y="2844914"/>
            <a:ext cx="11682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9230" y="24755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Contains</a:t>
            </a:r>
            <a:endParaRPr lang="en-US" dirty="0"/>
          </a:p>
        </p:txBody>
      </p:sp>
      <p:sp>
        <p:nvSpPr>
          <p:cNvPr id="16" name="Hexagon 15"/>
          <p:cNvSpPr/>
          <p:nvPr/>
        </p:nvSpPr>
        <p:spPr>
          <a:xfrm>
            <a:off x="2753621" y="3578923"/>
            <a:ext cx="3020283" cy="962077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 / Group Y Seems to have access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927082" y="3578923"/>
            <a:ext cx="1359894" cy="50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281367" y="3402198"/>
            <a:ext cx="1359894" cy="677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Hexagon 21"/>
          <p:cNvSpPr/>
          <p:nvPr/>
        </p:nvSpPr>
        <p:spPr>
          <a:xfrm>
            <a:off x="5394883" y="5074647"/>
            <a:ext cx="3020283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Platforms / Defenses seem to be 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457200" y="5074647"/>
            <a:ext cx="3532676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Friends / Trust Relationships seem to be 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756058" y="4707760"/>
            <a:ext cx="711809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1386" y="4707760"/>
            <a:ext cx="665355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038" y="3053085"/>
            <a:ext cx="12102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28841" y="3881709"/>
            <a:ext cx="15474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understanding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70160" y="3053085"/>
            <a:ext cx="60440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9876" y="6145207"/>
            <a:ext cx="12672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4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458406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1" y="523820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82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618967" y="397658"/>
            <a:ext cx="975234" cy="85601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95941" y="274638"/>
            <a:ext cx="757136" cy="97903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owlingb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11" y="397658"/>
            <a:ext cx="887128" cy="88712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 flipV="1">
            <a:off x="6453077" y="782489"/>
            <a:ext cx="1141799" cy="1062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97511" y="2001118"/>
            <a:ext cx="94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Logo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41075" y="1323270"/>
            <a:ext cx="30578" cy="71633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27762" y="2834918"/>
            <a:ext cx="2248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Advice from others:</a:t>
            </a:r>
          </a:p>
          <a:p>
            <a:r>
              <a:rPr lang="en-US" i="1" dirty="0" smtClean="0"/>
              <a:t>Dude, if you’re </a:t>
            </a:r>
            <a:r>
              <a:rPr lang="en-US" i="1" dirty="0" err="1" smtClean="0"/>
              <a:t>gonna</a:t>
            </a:r>
            <a:endParaRPr lang="en-US" i="1" dirty="0" smtClean="0"/>
          </a:p>
          <a:p>
            <a:r>
              <a:rPr lang="en-US" i="1" dirty="0" smtClean="0"/>
              <a:t>Have a project, you</a:t>
            </a:r>
          </a:p>
          <a:p>
            <a:r>
              <a:rPr lang="en-US" i="1" dirty="0" smtClean="0"/>
              <a:t>Need a logo…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708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This is for real…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Screen Shot 2012-09-26 at 8.4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3" y="1970423"/>
            <a:ext cx="6168581" cy="4794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44437" y="1324092"/>
            <a:ext cx="367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halkboard"/>
                <a:cs typeface="Chalkboard"/>
              </a:rPr>
              <a:t>Norman (Aug 29, 2012)</a:t>
            </a:r>
          </a:p>
          <a:p>
            <a:r>
              <a:rPr lang="en-US" b="1" dirty="0" smtClean="0">
                <a:latin typeface="Chalkboard"/>
                <a:cs typeface="Chalkboard"/>
              </a:rPr>
              <a:t>“The Many Faces of Gh0st Rat”</a:t>
            </a:r>
            <a:endParaRPr lang="en-US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659" y="5541433"/>
            <a:ext cx="1659429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&gt;1200 samples</a:t>
            </a:r>
          </a:p>
          <a:p>
            <a:r>
              <a:rPr lang="en-US" dirty="0" smtClean="0"/>
              <a:t>49 variants</a:t>
            </a:r>
          </a:p>
          <a:p>
            <a:r>
              <a:rPr lang="en-US" dirty="0" smtClean="0"/>
              <a:t>     =&gt;</a:t>
            </a:r>
          </a:p>
          <a:p>
            <a:r>
              <a:rPr lang="en-US" dirty="0" smtClean="0"/>
              <a:t>8 super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  <a:sym typeface="Wingdings"/>
              </a:rPr>
              <a:t>&lt;=&gt; Defense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5" y="2138201"/>
            <a:ext cx="7444629" cy="273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11240" y="4886278"/>
            <a:ext cx="172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ShmooCon</a:t>
            </a:r>
            <a:r>
              <a:rPr lang="en-US" dirty="0" smtClean="0"/>
              <a:t> </a:t>
            </a:r>
            <a:r>
              <a:rPr lang="fr-FR" dirty="0" smtClean="0"/>
              <a:t>20</a:t>
            </a:r>
            <a:r>
              <a:rPr lang="en-US" dirty="0" smtClean="0"/>
              <a:t>12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374074" y="539029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(OPFOR: Opposing Forces)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2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 descr="Screen Shot 2012-09-20 at 12.39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4" y="2795048"/>
            <a:ext cx="6984394" cy="3864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485" y="6581001"/>
            <a:ext cx="1682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5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(3)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6583" y="6504033"/>
            <a:ext cx="2604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 with HIV/AIDS</a:t>
            </a:r>
            <a:endParaRPr lang="en-US" sz="1200" dirty="0"/>
          </a:p>
        </p:txBody>
      </p:sp>
      <p:pic>
        <p:nvPicPr>
          <p:cNvPr id="6" name="Picture 5" descr="A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58" y="2897203"/>
            <a:ext cx="7239000" cy="3542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4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Key Intel. Operations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Data collection /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aggregation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Often includes parsing, normalization, storage</a:t>
            </a:r>
          </a:p>
          <a:p>
            <a:r>
              <a:rPr lang="en-US" dirty="0" smtClean="0">
                <a:latin typeface="Chalkboard"/>
                <a:cs typeface="Chalkboard"/>
              </a:rPr>
              <a:t>Data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Building relationships and meta-data across data</a:t>
            </a:r>
          </a:p>
          <a:p>
            <a:r>
              <a:rPr lang="en-US" dirty="0" smtClean="0">
                <a:latin typeface="Chalkboard"/>
                <a:cs typeface="Chalkboard"/>
              </a:rPr>
              <a:t>Identification of “new” and “important” information (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extrapolate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Search/filter and rules/alerting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Apply “meaning” </a:t>
            </a:r>
            <a:r>
              <a:rPr lang="en-US" dirty="0" smtClean="0">
                <a:latin typeface="Chalkboard"/>
                <a:cs typeface="Chalkboard"/>
              </a:rPr>
              <a:t>to information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Analytic reasoning / logic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Analyst</a:t>
            </a:r>
            <a:r>
              <a:rPr lang="en-US" dirty="0" smtClean="0">
                <a:latin typeface="Chalkboard"/>
                <a:cs typeface="Chalkboard"/>
              </a:rPr>
              <a:t> reporting / visualization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69894" y="1600200"/>
            <a:ext cx="0" cy="4525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07705" y="1393139"/>
            <a:ext cx="838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Easiest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867" y="5941497"/>
            <a:ext cx="9284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Hardest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4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Aggregation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Often have some have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  <a:r>
              <a:rPr lang="en-US" sz="3600" dirty="0" smtClean="0">
                <a:latin typeface="Chalkboard"/>
                <a:cs typeface="Chalkboard"/>
              </a:rPr>
              <a:t> functionality</a:t>
            </a:r>
          </a:p>
          <a:p>
            <a:pPr marL="0" indent="0">
              <a:buNone/>
            </a:pPr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SIEM</a:t>
            </a:r>
            <a:r>
              <a:rPr lang="en-US" sz="3600" dirty="0" smtClean="0">
                <a:latin typeface="Chalkboard"/>
                <a:cs typeface="Chalkboard"/>
              </a:rPr>
              <a:t> and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log management </a:t>
            </a:r>
            <a:r>
              <a:rPr lang="en-US" sz="3600" dirty="0" smtClean="0">
                <a:latin typeface="Chalkboard"/>
                <a:cs typeface="Chalkboard"/>
              </a:rPr>
              <a:t>tools and products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Pros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mature product space, lots of options / features 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Cons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tied to specific data types / purpose, can be expensive, difficult to deploy and manage</a:t>
            </a:r>
          </a:p>
          <a:p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latin typeface="Chalkboard"/>
                <a:cs typeface="Chalkboard"/>
              </a:rPr>
              <a:t>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Collective Intelligence Framework</a:t>
            </a:r>
            <a:r>
              <a:rPr lang="en-US" sz="3600" dirty="0" smtClean="0">
                <a:latin typeface="Chalkboard"/>
                <a:cs typeface="Chalkboard"/>
              </a:rPr>
              <a:t>” (CIF) Project</a:t>
            </a:r>
          </a:p>
          <a:p>
            <a:pPr lvl="1"/>
            <a:r>
              <a:rPr lang="en-US" sz="3100" dirty="0" err="1" smtClean="0">
                <a:latin typeface="Chalkboard"/>
                <a:cs typeface="Chalkboard"/>
              </a:rPr>
              <a:t>collectiveintel.net</a:t>
            </a:r>
            <a:r>
              <a:rPr lang="en-US" sz="3100" dirty="0" smtClean="0">
                <a:latin typeface="Chalkboard"/>
                <a:cs typeface="Chalkboard"/>
              </a:rPr>
              <a:t>  (FOSS)</a:t>
            </a:r>
          </a:p>
          <a:p>
            <a:pPr lvl="1"/>
            <a:r>
              <a:rPr lang="en-US" sz="3100" dirty="0" smtClean="0">
                <a:latin typeface="Chalkboard"/>
                <a:cs typeface="Chalkboard"/>
              </a:rPr>
              <a:t>CIF-Lite customization (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github.com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mgeide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cif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-lite</a:t>
            </a:r>
            <a:r>
              <a:rPr lang="en-US" sz="3100" dirty="0" smtClean="0">
                <a:latin typeface="Chalkboard"/>
                <a:cs typeface="Chalkboard"/>
              </a:rPr>
              <a:t>)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39235" y="5798113"/>
            <a:ext cx="97501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708310" y="5503075"/>
            <a:ext cx="12059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" idx="2"/>
          </p:cNvCxnSpPr>
          <p:nvPr/>
        </p:nvCxnSpPr>
        <p:spPr>
          <a:xfrm flipH="1">
            <a:off x="4572000" y="6126163"/>
            <a:ext cx="134225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62598" y="6446348"/>
            <a:ext cx="55165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4099" y="5744002"/>
            <a:ext cx="14096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260640" y="559287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60640" y="589920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60640" y="62183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60640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79413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60640" y="5309129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60640" y="64976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7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“Intelligence”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Considered a 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niche</a:t>
            </a:r>
            <a:r>
              <a:rPr lang="en-US" sz="3600" dirty="0" smtClean="0">
                <a:latin typeface="Chalkboard"/>
                <a:cs typeface="Chalkboard"/>
              </a:rPr>
              <a:t>” space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Commercial tools are few and very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$$$$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Popular ex.: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Palantir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Analyst Notebook</a:t>
            </a:r>
          </a:p>
          <a:p>
            <a:pPr marL="457200" lvl="1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GOTS</a:t>
            </a:r>
            <a:r>
              <a:rPr lang="en-US" dirty="0" smtClean="0">
                <a:latin typeface="Chalkboard"/>
                <a:cs typeface="Chalkboard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private</a:t>
            </a:r>
            <a:r>
              <a:rPr lang="en-US" dirty="0" smtClean="0">
                <a:latin typeface="Chalkboard"/>
                <a:cs typeface="Chalkboard"/>
              </a:rPr>
              <a:t> solutions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Extensive development needs, limited support / deployment…</a:t>
            </a:r>
          </a:p>
        </p:txBody>
      </p:sp>
    </p:spTree>
    <p:extLst>
      <p:ext uri="{BB962C8B-B14F-4D97-AF65-F5344CB8AC3E}">
        <p14:creationId xmlns:p14="http://schemas.microsoft.com/office/powerpoint/2010/main" val="78296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“Other” FOSS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They don’t satisfy full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requirements</a:t>
            </a:r>
          </a:p>
          <a:p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ften fall into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other buckets </a:t>
            </a:r>
          </a:p>
          <a:p>
            <a:r>
              <a:rPr lang="en-US" dirty="0" smtClean="0">
                <a:latin typeface="Chalkboard"/>
                <a:cs typeface="Chalkboard"/>
              </a:rPr>
              <a:t>..b</a:t>
            </a:r>
            <a:r>
              <a:rPr lang="en-US" dirty="0" smtClean="0">
                <a:latin typeface="Chalkboard"/>
                <a:cs typeface="Chalkboard"/>
              </a:rPr>
              <a:t>ut are great projects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Examples:</a:t>
            </a:r>
            <a:endParaRPr lang="en-US" dirty="0" smtClean="0">
              <a:solidFill>
                <a:srgbClr val="FF0000"/>
              </a:solidFill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Parse / normalization (e.g., Google Refine)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Visualization tools (e.g., </a:t>
            </a:r>
            <a:r>
              <a:rPr lang="en-US" dirty="0" err="1" smtClean="0">
                <a:latin typeface="Chalkboard"/>
                <a:cs typeface="Chalkboard"/>
              </a:rPr>
              <a:t>Gephi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search (e.g., Sphinx)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mining (e.g., </a:t>
            </a:r>
            <a:r>
              <a:rPr lang="en-US" dirty="0" err="1" smtClean="0">
                <a:latin typeface="Chalkboard"/>
                <a:cs typeface="Chalkboard"/>
              </a:rPr>
              <a:t>Weka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Stats / machine learning (e.g., R)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8441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Outlier Intel. Tool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(and its little brother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CaseFile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Commercial, closed-source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License ~$650/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Private server ~$30K/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Free, but limited version for private use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Rapidly becoming a “standard” tool</a:t>
            </a:r>
            <a:endParaRPr lang="en-US" dirty="0" smtClean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59002"/>
            <a:ext cx="2514775" cy="17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6" y="3961064"/>
            <a:ext cx="2514775" cy="1752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Limitations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Cost</a:t>
            </a:r>
            <a:r>
              <a:rPr lang="en-US" dirty="0" smtClean="0">
                <a:latin typeface="Chalkboard"/>
                <a:cs typeface="Chalkboard"/>
              </a:rPr>
              <a:t> is still there: &gt;$500 / analyst</a:t>
            </a:r>
          </a:p>
          <a:p>
            <a:r>
              <a:rPr lang="en-US" dirty="0" smtClean="0">
                <a:latin typeface="Chalkboard"/>
                <a:cs typeface="Chalkboard"/>
              </a:rPr>
              <a:t>Does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not</a:t>
            </a:r>
            <a:r>
              <a:rPr lang="en-US" dirty="0" smtClean="0">
                <a:latin typeface="Chalkboard"/>
                <a:cs typeface="Chalkboard"/>
              </a:rPr>
              <a:t> have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open-source </a:t>
            </a:r>
            <a:r>
              <a:rPr lang="en-US" dirty="0" smtClean="0">
                <a:latin typeface="Chalkboard"/>
                <a:cs typeface="Chalkboard"/>
              </a:rPr>
              <a:t>flexibility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Data shared </a:t>
            </a:r>
            <a:r>
              <a:rPr lang="en-US" dirty="0" smtClean="0">
                <a:latin typeface="Chalkboard"/>
                <a:cs typeface="Chalkboard"/>
              </a:rPr>
              <a:t>with </a:t>
            </a:r>
            <a:r>
              <a:rPr lang="en-US" dirty="0" err="1" smtClean="0">
                <a:latin typeface="Chalkboard"/>
                <a:cs typeface="Chalkboard"/>
              </a:rPr>
              <a:t>Paterva’s</a:t>
            </a:r>
            <a:r>
              <a:rPr lang="en-US" dirty="0" smtClean="0">
                <a:latin typeface="Chalkboard"/>
                <a:cs typeface="Chalkboard"/>
              </a:rPr>
              <a:t> servers *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Many transforms are remote</a:t>
            </a:r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export</a:t>
            </a:r>
            <a:r>
              <a:rPr lang="en-US" dirty="0" smtClean="0">
                <a:latin typeface="Chalkboard"/>
                <a:cs typeface="Chalkboard"/>
              </a:rPr>
              <a:t> (.</a:t>
            </a:r>
            <a:r>
              <a:rPr lang="en-US" dirty="0" err="1" smtClean="0">
                <a:latin typeface="Chalkboard"/>
                <a:cs typeface="Chalkboard"/>
              </a:rPr>
              <a:t>mtgx</a:t>
            </a:r>
            <a:r>
              <a:rPr lang="en-US" dirty="0" smtClean="0">
                <a:latin typeface="Chalkboard"/>
                <a:cs typeface="Chalkboard"/>
              </a:rPr>
              <a:t>) format **</a:t>
            </a: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integration</a:t>
            </a:r>
            <a:r>
              <a:rPr lang="en-US" dirty="0" smtClean="0">
                <a:latin typeface="Chalkboard"/>
                <a:cs typeface="Chalkboard"/>
              </a:rPr>
              <a:t> support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Backend / front-end analytics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5925" y="6007495"/>
            <a:ext cx="5190206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* Unless private server purchased or local/</a:t>
            </a:r>
            <a:r>
              <a:rPr lang="en-US" dirty="0" err="1" smtClean="0"/>
              <a:t>CaseFile</a:t>
            </a:r>
            <a:endParaRPr lang="en-US" dirty="0" smtClean="0"/>
          </a:p>
          <a:p>
            <a:r>
              <a:rPr lang="en-US" dirty="0" smtClean="0"/>
              <a:t>** Zipped </a:t>
            </a:r>
            <a:r>
              <a:rPr lang="en-US" dirty="0" err="1" smtClean="0"/>
              <a:t>GraphML</a:t>
            </a:r>
            <a:r>
              <a:rPr lang="en-US" dirty="0" smtClean="0"/>
              <a:t> format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97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Warning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42" y="1649516"/>
            <a:ext cx="8606118" cy="47738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This project is in its infancy</a:t>
            </a:r>
          </a:p>
          <a:p>
            <a:r>
              <a:rPr lang="en-US" dirty="0" smtClean="0">
                <a:latin typeface="Chalkboard"/>
                <a:cs typeface="Chalkboard"/>
              </a:rPr>
              <a:t>Some slides will be skipped (time) - d</a:t>
            </a:r>
            <a:r>
              <a:rPr lang="en-US" dirty="0" smtClean="0">
                <a:latin typeface="Chalkboard"/>
                <a:cs typeface="Chalkboard"/>
              </a:rPr>
              <a:t>on’t fear all slides / materials are posted here: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https://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github.com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mgeide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 will make gratuitous use of Hollywood imagery throughout this presentation</a:t>
            </a:r>
            <a:endParaRPr lang="en-US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pic>
        <p:nvPicPr>
          <p:cNvPr id="6" name="Picture 5" descr="Screen Shot 2012-09-26 at 12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02" y="46747"/>
            <a:ext cx="2305651" cy="21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Other Free Intel. Projects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33215"/>
            <a:ext cx="848474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halkboard"/>
                <a:cs typeface="Chalkboard"/>
              </a:rPr>
              <a:t>FOCA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OSINT pen-testing tool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Written in </a:t>
            </a:r>
            <a:r>
              <a:rPr lang="en-US" dirty="0" err="1" smtClean="0">
                <a:latin typeface="Chalkboard"/>
                <a:cs typeface="Chalkboard"/>
              </a:rPr>
              <a:t>.Net</a:t>
            </a:r>
            <a:r>
              <a:rPr lang="en-US" dirty="0" smtClean="0">
                <a:latin typeface="Chalkboard"/>
                <a:cs typeface="Chalkboard"/>
              </a:rPr>
              <a:t> (Spanish)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Dradis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Framework for sharing security assessment data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Sploitego</a:t>
            </a:r>
            <a:r>
              <a:rPr lang="en-US" dirty="0" smtClean="0">
                <a:latin typeface="Chalkboard"/>
                <a:cs typeface="Chalkboard"/>
              </a:rPr>
              <a:t> (</a:t>
            </a:r>
            <a:r>
              <a:rPr lang="en-US" dirty="0" err="1" smtClean="0">
                <a:latin typeface="Chalkboard"/>
                <a:cs typeface="Chalkboard"/>
              </a:rPr>
              <a:t>DefCon</a:t>
            </a:r>
            <a:r>
              <a:rPr lang="en-US" dirty="0" smtClean="0">
                <a:latin typeface="Chalkboard"/>
                <a:cs typeface="Chalkboard"/>
              </a:rPr>
              <a:t> 2012)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Python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framework, focus on pen-testing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Netglub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clone, not maintained … ex. </a:t>
            </a:r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 FAIL here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09-20 at 10.4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5" y="1818276"/>
            <a:ext cx="3515339" cy="12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0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661"/>
            <a:ext cx="7524877" cy="1470025"/>
          </a:xfrm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POORTEG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32" y="718333"/>
            <a:ext cx="707540" cy="707540"/>
          </a:xfrm>
          <a:prstGeom prst="rect">
            <a:avLst/>
          </a:prstGeom>
        </p:spPr>
      </p:pic>
      <p:pic>
        <p:nvPicPr>
          <p:cNvPr id="6" name="Picture 5" descr="68848081_308a00ea1d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04" y="3001665"/>
            <a:ext cx="4560379" cy="3042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9468" y="6051911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06477" y="2334638"/>
            <a:ext cx="579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Hopefully it becomes a tool you like this much…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5380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338661"/>
            <a:ext cx="6344591" cy="1470025"/>
          </a:xfrm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G  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Als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 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50" y="718333"/>
            <a:ext cx="707540" cy="7075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A completely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FOSS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OSINT / Threat Intel. tool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FLEXIBLE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!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Use regardless of perspective (attack, defense, other)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any backend/storage import/export needs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data rules / transform functionality (</a:t>
            </a:r>
            <a:r>
              <a:rPr lang="en-US" sz="24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Easy integration with other tools and platforms</a:t>
            </a:r>
            <a:endParaRPr lang="en-US" sz="2400" dirty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Start an OSINT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community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tool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Other analysts have noted a gap in this space</a:t>
            </a:r>
          </a:p>
        </p:txBody>
      </p:sp>
      <p:pic>
        <p:nvPicPr>
          <p:cNvPr id="3" name="Picture 2" descr="Screen Shot 2012-09-26 at 9.33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75" y="51312"/>
            <a:ext cx="3125309" cy="2262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6668" y="2313506"/>
            <a:ext cx="1386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Ian Wright, Arsenal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696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It is NOT a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“clone” or “replacement”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386" y="1859997"/>
            <a:ext cx="8686800" cy="4256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is a mature product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with a team of developers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and support staff behind it</a:t>
            </a:r>
          </a:p>
          <a:p>
            <a:pPr marL="457200" indent="-457200" algn="l">
              <a:buFont typeface="Arial"/>
              <a:buChar char="•"/>
            </a:pPr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If you’re not interested in hacking some code and you have the budget to buy </a:t>
            </a: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licenses – go that route</a:t>
            </a: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5" name="Picture 4" descr="replacements_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1" y="1911309"/>
            <a:ext cx="2540000" cy="22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9318" y="4133809"/>
            <a:ext cx="1811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Replacements” 2000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500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(1)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HD Moore on WarVOX2 at B-Sides Vegas 2011</a:t>
            </a:r>
          </a:p>
          <a:p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Revitalize interesting/dead projects (e.g., war-dialing 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utils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by integrating them into a popular/standard framework (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Metasploit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… now people care to use and maintain the project.</a:t>
            </a:r>
            <a:endParaRPr lang="en-US" i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11" name="Picture 10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96" y="5453076"/>
            <a:ext cx="1648523" cy="1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6314422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Wes Young on Collective </a:t>
            </a: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Intel. Framework (CIF)</a:t>
            </a: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algn="l"/>
            <a:r>
              <a:rPr lang="en-US" i="1" dirty="0" smtClean="0">
                <a:solidFill>
                  <a:srgbClr val="000000"/>
                </a:solidFill>
                <a:latin typeface="Chalkboard"/>
                <a:cs typeface="Chalkboard"/>
              </a:rPr>
              <a:t>“embrace the suck, it’s better than having no code at all, sometimes that’s the difference between sharing data and not”</a:t>
            </a:r>
            <a:endParaRPr lang="en-US" i="1" dirty="0">
              <a:solidFill>
                <a:srgbClr val="000000"/>
              </a:solidFill>
              <a:latin typeface="Chalkboard"/>
              <a:cs typeface="Chalkboard"/>
            </a:endParaRPr>
          </a:p>
        </p:txBody>
      </p:sp>
      <p:pic>
        <p:nvPicPr>
          <p:cNvPr id="3" name="Picture 2" descr="Screen Shot 2012-09-26 at 10.03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1" y="1859997"/>
            <a:ext cx="1810040" cy="4670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5174" y="654685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Note: CIF != </a:t>
            </a:r>
            <a:r>
              <a:rPr lang="en-US" sz="1200" dirty="0" err="1" smtClean="0"/>
              <a:t>Cif</a:t>
            </a:r>
            <a:r>
              <a:rPr lang="en-US" sz="1200" dirty="0" smtClean="0"/>
              <a:t> Bathroom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29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17" y="1600200"/>
            <a:ext cx="4695481" cy="472563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halkboard"/>
                <a:cs typeface="Chalkboard"/>
              </a:rPr>
              <a:t>Ruby</a:t>
            </a:r>
          </a:p>
          <a:p>
            <a:pPr lvl="1"/>
            <a:r>
              <a:rPr lang="en-US" sz="3000" dirty="0" err="1" smtClean="0">
                <a:latin typeface="Chalkboard"/>
                <a:cs typeface="Chalkboard"/>
              </a:rPr>
              <a:t>ActiveRecords</a:t>
            </a:r>
            <a:endParaRPr lang="en-US" sz="3000" dirty="0" smtClean="0">
              <a:latin typeface="Chalkboard"/>
              <a:cs typeface="Chalkboard"/>
            </a:endParaRP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Rex::UI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CLI or </a:t>
            </a:r>
            <a:r>
              <a:rPr lang="en-US" sz="3000" dirty="0" err="1" smtClean="0">
                <a:latin typeface="Chalkboard"/>
                <a:cs typeface="Chalkboard"/>
              </a:rPr>
              <a:t>Metasploit</a:t>
            </a:r>
            <a:r>
              <a:rPr lang="en-US" sz="3000" dirty="0" smtClean="0">
                <a:latin typeface="Chalkboard"/>
                <a:cs typeface="Chalkboard"/>
              </a:rPr>
              <a:t> plugin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transforms</a:t>
            </a: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XML response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Import / Export plugins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Architecture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7" name="Picture 6" descr="dirty-work-movie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49" y="1417638"/>
            <a:ext cx="3505851" cy="490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5267" y="6354780"/>
            <a:ext cx="134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“Dirty Work”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736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210" y="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ActiveRecords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9217" y="1427593"/>
            <a:ext cx="8098944" cy="4971151"/>
          </a:xfrm>
        </p:spPr>
        <p:txBody>
          <a:bodyPr>
            <a:normAutofit/>
          </a:bodyPr>
          <a:lstStyle/>
          <a:p>
            <a:r>
              <a:rPr lang="en-US" sz="3300" dirty="0" smtClean="0">
                <a:latin typeface="Chalkboard"/>
                <a:cs typeface="Chalkboard"/>
              </a:rPr>
              <a:t>Abstracts data store/retrieve layer</a:t>
            </a:r>
          </a:p>
          <a:p>
            <a:r>
              <a:rPr lang="en-US" sz="3300" dirty="0" smtClean="0">
                <a:latin typeface="Chalkboard"/>
                <a:cs typeface="Chalkboard"/>
              </a:rPr>
              <a:t>Support for a multitude of storage sys: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Local/file (</a:t>
            </a:r>
            <a:r>
              <a:rPr lang="en-US" sz="2400" dirty="0" err="1" smtClean="0">
                <a:latin typeface="Chalkboard"/>
                <a:cs typeface="Chalkboard"/>
              </a:rPr>
              <a:t>sqlite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RDBMSs (MySQL/</a:t>
            </a:r>
            <a:r>
              <a:rPr lang="en-US" sz="2400" dirty="0" err="1" smtClean="0">
                <a:latin typeface="Chalkboard"/>
                <a:cs typeface="Chalkboard"/>
              </a:rPr>
              <a:t>Postgres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err="1" smtClean="0">
                <a:latin typeface="Chalkboard"/>
                <a:cs typeface="Chalkboard"/>
              </a:rPr>
              <a:t>NoSQL</a:t>
            </a:r>
            <a:r>
              <a:rPr lang="en-US" sz="2400" dirty="0" smtClean="0">
                <a:latin typeface="Chalkboard"/>
                <a:cs typeface="Chalkboard"/>
              </a:rPr>
              <a:t> (</a:t>
            </a:r>
            <a:r>
              <a:rPr lang="en-US" sz="2400" dirty="0" err="1" smtClean="0">
                <a:latin typeface="Chalkboard"/>
                <a:cs typeface="Chalkboard"/>
              </a:rPr>
              <a:t>MongoDB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In </a:t>
            </a:r>
            <a:r>
              <a:rPr lang="en-US" sz="2400" dirty="0" err="1" smtClean="0">
                <a:latin typeface="Chalkboard"/>
                <a:cs typeface="Chalkboard"/>
              </a:rPr>
              <a:t>mem</a:t>
            </a:r>
            <a:r>
              <a:rPr lang="en-US" sz="2400" dirty="0" smtClean="0">
                <a:latin typeface="Chalkboard"/>
                <a:cs typeface="Chalkboard"/>
              </a:rPr>
              <a:t>. key/value (</a:t>
            </a:r>
            <a:r>
              <a:rPr lang="en-US" sz="2400" dirty="0" err="1" smtClean="0">
                <a:latin typeface="Chalkboard"/>
                <a:cs typeface="Chalkboard"/>
              </a:rPr>
              <a:t>Redis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  <a:endParaRPr lang="en-US" sz="3300" dirty="0" smtClean="0">
              <a:latin typeface="Chalkboard"/>
              <a:cs typeface="Chalkboard"/>
            </a:endParaRPr>
          </a:p>
          <a:p>
            <a:r>
              <a:rPr lang="en-US" sz="3300" dirty="0" smtClean="0">
                <a:latin typeface="Chalkboard"/>
                <a:cs typeface="Chalkboard"/>
              </a:rPr>
              <a:t>Constraints done in </a:t>
            </a:r>
          </a:p>
          <a:p>
            <a:pPr marL="0" indent="0">
              <a:buNone/>
            </a:pPr>
            <a:r>
              <a:rPr lang="en-US" sz="3300" dirty="0">
                <a:latin typeface="Chalkboard"/>
                <a:cs typeface="Chalkboard"/>
              </a:rPr>
              <a:t> </a:t>
            </a:r>
            <a:r>
              <a:rPr lang="en-US" sz="3300" dirty="0" smtClean="0">
                <a:latin typeface="Chalkboard"/>
                <a:cs typeface="Chalkboard"/>
              </a:rPr>
              <a:t> </a:t>
            </a:r>
            <a:r>
              <a:rPr lang="en-US" sz="3300" dirty="0" smtClean="0">
                <a:latin typeface="Chalkboard"/>
                <a:cs typeface="Chalkboard"/>
              </a:rPr>
              <a:t>code versus DB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creen Shot 2012-09-26 at 10.36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6" y="2921969"/>
            <a:ext cx="4075618" cy="252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832287" y="5455442"/>
            <a:ext cx="22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Entity Class Screenshot</a:t>
            </a:r>
          </a:p>
        </p:txBody>
      </p:sp>
    </p:spTree>
    <p:extLst>
      <p:ext uri="{BB962C8B-B14F-4D97-AF65-F5344CB8AC3E}">
        <p14:creationId xmlns:p14="http://schemas.microsoft.com/office/powerpoint/2010/main" val="379936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210" y="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Rex::UI CLI /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Metasploit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 descr="Screen Shot 2012-09-26 at 10.23.1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14789" b="5977"/>
          <a:stretch/>
        </p:blipFill>
        <p:spPr>
          <a:xfrm>
            <a:off x="1780330" y="1002239"/>
            <a:ext cx="5543500" cy="58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5912" y="4043908"/>
            <a:ext cx="122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oad plugin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912" y="1383205"/>
            <a:ext cx="125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msfconsole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912" y="5318246"/>
            <a:ext cx="134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/>
              <a:t> </a:t>
            </a:r>
            <a:r>
              <a:rPr lang="en-US" dirty="0" smtClean="0"/>
              <a:t>commands,</a:t>
            </a:r>
          </a:p>
          <a:p>
            <a:r>
              <a:rPr lang="en-US" dirty="0" smtClean="0"/>
              <a:t>projects, data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23830" y="6358339"/>
            <a:ext cx="189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</a:t>
            </a:r>
            <a:r>
              <a:rPr lang="en-US" sz="1200" dirty="0" err="1" smtClean="0"/>
              <a:t>Metasploit</a:t>
            </a:r>
            <a:r>
              <a:rPr lang="en-US" sz="1200" dirty="0" smtClean="0"/>
              <a:t> Plugin</a:t>
            </a:r>
          </a:p>
          <a:p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65642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599" y="1921364"/>
            <a:ext cx="4965856" cy="30225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Inspiration / Design </a:t>
            </a: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from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So it helps to understand how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does this…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4" name="Picture 3" descr="transform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70" y="1711770"/>
            <a:ext cx="3694636" cy="36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1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Disclaimer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This is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not a plug or knock </a:t>
            </a:r>
            <a:r>
              <a:rPr lang="en-US" sz="2800" dirty="0" smtClean="0">
                <a:latin typeface="Chalkboard"/>
                <a:cs typeface="Chalkboard"/>
              </a:rPr>
              <a:t>against any commercial tools / vendors.  When possible I will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avoid the use of </a:t>
            </a:r>
            <a:r>
              <a:rPr lang="en-US" sz="2800" dirty="0" smtClean="0">
                <a:latin typeface="Chalkboard"/>
                <a:cs typeface="Chalkboard"/>
              </a:rPr>
              <a:t>specific commercial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names</a:t>
            </a:r>
            <a:r>
              <a:rPr lang="en-US" sz="2800" dirty="0" smtClean="0">
                <a:latin typeface="Chalkboard"/>
                <a:cs typeface="Chalkboard"/>
              </a:rPr>
              <a:t>.  However,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some are considered “standard” </a:t>
            </a:r>
            <a:r>
              <a:rPr lang="en-US" sz="2800" dirty="0" smtClean="0">
                <a:latin typeface="Chalkboard"/>
                <a:cs typeface="Chalkboard"/>
              </a:rPr>
              <a:t>(e.g., </a:t>
            </a:r>
            <a:r>
              <a:rPr lang="en-US" sz="2800" b="1" dirty="0" err="1" smtClean="0">
                <a:latin typeface="Chalkboard"/>
                <a:cs typeface="Chalkboard"/>
              </a:rPr>
              <a:t>Maltego</a:t>
            </a:r>
            <a:r>
              <a:rPr lang="en-US" sz="2800" dirty="0" smtClean="0">
                <a:latin typeface="Chalkboard"/>
                <a:cs typeface="Chalkboard"/>
              </a:rPr>
              <a:t>) and must be mentioned. 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297274"/>
            <a:ext cx="35151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No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kittens</a:t>
            </a:r>
            <a:r>
              <a:rPr lang="en-US" sz="2800" dirty="0" smtClean="0">
                <a:latin typeface="Chalkboard"/>
                <a:cs typeface="Chalkboard"/>
              </a:rPr>
              <a:t> were harmed during the making of this. </a:t>
            </a:r>
          </a:p>
          <a:p>
            <a:endParaRPr lang="en-US" dirty="0"/>
          </a:p>
        </p:txBody>
      </p:sp>
      <p:pic>
        <p:nvPicPr>
          <p:cNvPr id="5" name="Picture 4" descr="bowlcat-v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51" y="3976585"/>
            <a:ext cx="4209353" cy="27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2738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64295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Understanding </a:t>
            </a:r>
          </a:p>
          <a:p>
            <a:r>
              <a:rPr lang="en-US" dirty="0" smtClean="0">
                <a:latin typeface="Chalkboard"/>
                <a:cs typeface="Chalkboard"/>
              </a:rPr>
              <a:t>Local Transform Logic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79" y="2592546"/>
            <a:ext cx="2514775" cy="1752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0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 Black"/>
              <a:cs typeface="Arial Black"/>
            </a:endParaRPr>
          </a:p>
        </p:txBody>
      </p:sp>
      <p:pic>
        <p:nvPicPr>
          <p:cNvPr id="6" name="Picture 5" descr="Screen Shot 2012-09-25 at 3.09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7" y="2971631"/>
            <a:ext cx="6083722" cy="340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3737" y="1917648"/>
            <a:ext cx="262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Register Transform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8" name="Picture 7" descr="Screen Shot 2012-09-25 at 3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11" y="1417638"/>
            <a:ext cx="4000778" cy="1460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4900748" y="1436698"/>
            <a:ext cx="2719787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4911" y="4860157"/>
            <a:ext cx="3260178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3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076"/>
            <a:ext cx="9144000" cy="252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8434" y="1731741"/>
            <a:ext cx="564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Run transform against Entity (e.g., Domain)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857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Result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8" y="1643536"/>
            <a:ext cx="7569218" cy="484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51655" y="5336316"/>
            <a:ext cx="4618506" cy="114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1281" y="5733975"/>
            <a:ext cx="28008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Note the XML output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97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Code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2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" y="1968500"/>
            <a:ext cx="8819142" cy="313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18928" y="2270501"/>
            <a:ext cx="453813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Simple script that receives entity / </a:t>
            </a:r>
          </a:p>
          <a:p>
            <a:r>
              <a:rPr lang="en-US" dirty="0" smtClean="0">
                <a:latin typeface="Arial Black"/>
                <a:cs typeface="Arial Black"/>
              </a:rPr>
              <a:t>entity info as arguments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180962" y="2593667"/>
            <a:ext cx="1137966" cy="46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8487" y="1942844"/>
            <a:ext cx="3066175" cy="30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3249" y="1599167"/>
            <a:ext cx="265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Nice helper library exists: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8928" y="5470811"/>
            <a:ext cx="36921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Build and return a response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860231" y="5105418"/>
            <a:ext cx="1458698" cy="515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169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Output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5" name="Picture 4" descr="Screen Shot 2012-09-25 at 3.0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83686"/>
            <a:ext cx="8916019" cy="389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50398" y="6026419"/>
            <a:ext cx="54991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Returning </a:t>
            </a:r>
            <a:r>
              <a:rPr lang="en-US" dirty="0" err="1" smtClean="0">
                <a:latin typeface="Arial Black"/>
                <a:cs typeface="Arial Black"/>
              </a:rPr>
              <a:t>Maltego</a:t>
            </a:r>
            <a:r>
              <a:rPr lang="en-US" dirty="0" smtClean="0">
                <a:latin typeface="Arial Black"/>
                <a:cs typeface="Arial Black"/>
              </a:rPr>
              <a:t> XML response</a:t>
            </a:r>
          </a:p>
          <a:p>
            <a:r>
              <a:rPr lang="en-US" dirty="0" smtClean="0">
                <a:latin typeface="Arial Black"/>
                <a:cs typeface="Arial Black"/>
                <a:hlinkClick r:id="rId3"/>
              </a:rPr>
              <a:t>http://ctas.paterva.com/view/Specification</a:t>
            </a:r>
            <a:r>
              <a:rPr lang="en-US" dirty="0" smtClean="0">
                <a:latin typeface="Arial Black"/>
                <a:cs typeface="Arial Black"/>
              </a:rPr>
              <a:t> 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5428" y="1838370"/>
            <a:ext cx="271086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Stand-alone scripts, </a:t>
            </a:r>
          </a:p>
          <a:p>
            <a:r>
              <a:rPr lang="en-US" dirty="0" smtClean="0">
                <a:latin typeface="Arial Black"/>
                <a:cs typeface="Arial Black"/>
              </a:rPr>
              <a:t>can be run from CLI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81637" y="2052429"/>
            <a:ext cx="15337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658" y="1818702"/>
            <a:ext cx="29378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884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 Black"/>
                <a:cs typeface="Arial Black"/>
              </a:rPr>
              <a:t>A Community of development / sharing already exists!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4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3034"/>
            <a:ext cx="8313310" cy="3827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199" y="6540294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https://github.com/technoskald/maltegoxforms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96208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789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Requirement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7408" y="1518245"/>
            <a:ext cx="5067499" cy="1059564"/>
          </a:xfrm>
          <a:ln>
            <a:solidFill>
              <a:srgbClr val="80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 Compatible!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936" y="2577809"/>
            <a:ext cx="856059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Warning:</a:t>
            </a:r>
          </a:p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Do not require people to </a:t>
            </a:r>
            <a:r>
              <a:rPr lang="en-US" sz="2000" b="1" i="1" u="sng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re-write</a:t>
            </a:r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 their code or they will hate you... </a:t>
            </a:r>
            <a:endParaRPr lang="en-US" sz="2000" b="1" i="1" dirty="0">
              <a:solidFill>
                <a:srgbClr val="FF0000"/>
              </a:solidFill>
              <a:latin typeface="Chalkboard SE Regular"/>
              <a:cs typeface="Chalkboard SE Regular"/>
            </a:endParaRPr>
          </a:p>
        </p:txBody>
      </p:sp>
      <p:pic>
        <p:nvPicPr>
          <p:cNvPr id="6" name="Picture 5" descr="tmb_1101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20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…But 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We Don’t Want To Be Stuck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199"/>
            <a:ext cx="8469489" cy="506978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could change local transform I/O</a:t>
            </a:r>
          </a:p>
          <a:p>
            <a:pPr lvl="1"/>
            <a:r>
              <a:rPr lang="en-US" sz="2000" dirty="0" err="1" smtClean="0">
                <a:latin typeface="Chalkboard"/>
                <a:cs typeface="Chalkboard"/>
              </a:rPr>
              <a:t>Maltego</a:t>
            </a:r>
            <a:r>
              <a:rPr lang="en-US" sz="2000" dirty="0" smtClean="0">
                <a:latin typeface="Chalkboard"/>
                <a:cs typeface="Chalkboard"/>
              </a:rPr>
              <a:t> transform design could have limitations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!=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Maltego</a:t>
            </a:r>
            <a:r>
              <a:rPr lang="en-US" sz="1800" dirty="0" smtClean="0">
                <a:latin typeface="Chalkboard"/>
                <a:cs typeface="Chalkboard"/>
              </a:rPr>
              <a:t> fields ignored in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endParaRPr lang="en-US" sz="1800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r>
              <a:rPr lang="en-US" sz="1800" dirty="0" smtClean="0">
                <a:latin typeface="Chalkboard"/>
                <a:cs typeface="Chalkboard"/>
              </a:rPr>
              <a:t> fields add functionality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Want flexibility, don’t want underlying </a:t>
            </a:r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to be married to </a:t>
            </a:r>
            <a:r>
              <a:rPr lang="en-US" dirty="0" err="1" smtClean="0">
                <a:latin typeface="Chalkboard"/>
                <a:cs typeface="Chalkboard"/>
              </a:rPr>
              <a:t>Maltego’s</a:t>
            </a:r>
            <a:r>
              <a:rPr lang="en-US" dirty="0" smtClean="0">
                <a:latin typeface="Chalkboard"/>
                <a:cs typeface="Chalkboard"/>
              </a:rPr>
              <a:t> standard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5 at 4.4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32" y="2591191"/>
            <a:ext cx="2691980" cy="23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9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Transform Wrapper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289"/>
            <a:ext cx="4009927" cy="4525963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One </a:t>
            </a:r>
            <a:r>
              <a:rPr lang="en-US" dirty="0" err="1" smtClean="0">
                <a:latin typeface="Chalkboard"/>
                <a:cs typeface="Chalkboard"/>
              </a:rPr>
              <a:t>Poortego-Maltego</a:t>
            </a:r>
            <a:r>
              <a:rPr lang="en-US" dirty="0" smtClean="0">
                <a:latin typeface="Chalkboard"/>
                <a:cs typeface="Chalkboard"/>
              </a:rPr>
              <a:t> transform script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Can execute any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transform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Interprets results into </a:t>
            </a:r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framework 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condom-being-inflated-over-mans-he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87" y="1830855"/>
            <a:ext cx="4219673" cy="3088412"/>
          </a:xfrm>
          <a:prstGeom prst="rect">
            <a:avLst/>
          </a:prstGeom>
        </p:spPr>
      </p:pic>
      <p:pic>
        <p:nvPicPr>
          <p:cNvPr id="5" name="Picture 4" descr="Screen Shot 2012-09-26 at 11.34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3601"/>
            <a:ext cx="9144000" cy="623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720976" y="6472180"/>
            <a:ext cx="334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Poortego-Maltego</a:t>
            </a:r>
            <a:r>
              <a:rPr lang="en-US" sz="1200" dirty="0" smtClean="0"/>
              <a:t> Transform wrapper Screenshot</a:t>
            </a:r>
          </a:p>
        </p:txBody>
      </p:sp>
    </p:spTree>
    <p:extLst>
      <p:ext uri="{BB962C8B-B14F-4D97-AF65-F5344CB8AC3E}">
        <p14:creationId xmlns:p14="http://schemas.microsoft.com/office/powerpoint/2010/main" val="21152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5033" y="6380262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25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Native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3" y="1646947"/>
            <a:ext cx="4733596" cy="263004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2 Argument input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value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fields/values (optional)</a:t>
            </a:r>
          </a:p>
        </p:txBody>
      </p:sp>
      <p:pic>
        <p:nvPicPr>
          <p:cNvPr id="5" name="Picture 4" descr="Screen Shot 2012-09-26 at 11.2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" y="3820815"/>
            <a:ext cx="9144000" cy="2700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9759" y="1646947"/>
            <a:ext cx="4733596" cy="263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Chalkboard"/>
                <a:cs typeface="Chalkboard"/>
              </a:rPr>
              <a:t>Poortego</a:t>
            </a:r>
            <a:r>
              <a:rPr lang="en-US" sz="2800" dirty="0" smtClean="0">
                <a:latin typeface="Chalkboard"/>
                <a:cs typeface="Chalkboard"/>
              </a:rPr>
              <a:t> XML output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reliance on framework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language constraints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0132" y="6580261"/>
            <a:ext cx="3133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Transform XML Output</a:t>
            </a:r>
            <a:r>
              <a:rPr lang="en-US" sz="1200" dirty="0"/>
              <a:t> </a:t>
            </a:r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07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Many Formats,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Little Time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942842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Plain flat-file (CSV, XML, </a:t>
            </a:r>
          </a:p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 JSON, SQL, etc.)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 DB (e.g., </a:t>
            </a:r>
            <a:r>
              <a:rPr lang="en-US" sz="2800" dirty="0" err="1" smtClean="0">
                <a:latin typeface="Chalkboard"/>
                <a:cs typeface="Chalkboard"/>
              </a:rPr>
              <a:t>sqlite</a:t>
            </a:r>
            <a:r>
              <a:rPr lang="en-US" sz="2800" dirty="0" smtClean="0">
                <a:latin typeface="Chalkboard"/>
                <a:cs typeface="Chalkboard"/>
              </a:rPr>
              <a:t>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Industry and Vendor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Pcap</a:t>
            </a:r>
            <a:r>
              <a:rPr lang="en-US" dirty="0" smtClean="0">
                <a:latin typeface="Chalkboard"/>
                <a:cs typeface="Chalkboard"/>
              </a:rPr>
              <a:t>, syslog, Snort, IP Tables, </a:t>
            </a:r>
            <a:r>
              <a:rPr lang="en-US" dirty="0" err="1" smtClean="0">
                <a:latin typeface="Chalkboard"/>
                <a:cs typeface="Chalkboard"/>
              </a:rPr>
              <a:t>OpenIOC</a:t>
            </a:r>
            <a:r>
              <a:rPr lang="en-US" dirty="0" smtClean="0">
                <a:latin typeface="Chalkboard"/>
                <a:cs typeface="Chalkboard"/>
              </a:rPr>
              <a:t>, IODEF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Frontend / Visualization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/ </a:t>
            </a:r>
            <a:r>
              <a:rPr lang="en-US" dirty="0" err="1" smtClean="0">
                <a:latin typeface="Chalkboard"/>
                <a:cs typeface="Chalkboard"/>
              </a:rPr>
              <a:t>GraphML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Graphviz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latin typeface="Chalkboard"/>
                <a:cs typeface="Chalkboard"/>
              </a:rPr>
              <a:t>TheBrain</a:t>
            </a:r>
            <a:r>
              <a:rPr lang="en-US" dirty="0" smtClean="0">
                <a:latin typeface="Chalkboard"/>
                <a:cs typeface="Chalkboard"/>
              </a:rPr>
              <a:t> (XML)</a:t>
            </a: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6 at 11.4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66" y="1893526"/>
            <a:ext cx="3095666" cy="1746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8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Import / Export Plugin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659276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Define class inherited from importer / exporter class</a:t>
            </a:r>
          </a:p>
          <a:p>
            <a:pPr lvl="1"/>
            <a:r>
              <a:rPr lang="en-US" sz="2400" dirty="0">
                <a:latin typeface="Chalkboard"/>
                <a:cs typeface="Chalkboard"/>
              </a:rPr>
              <a:t>D</a:t>
            </a:r>
            <a:r>
              <a:rPr lang="en-US" sz="2400" dirty="0" smtClean="0">
                <a:latin typeface="Chalkboard"/>
                <a:cs typeface="Chalkboard"/>
              </a:rPr>
              <a:t>efine the logic overriding import() and export() methods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5" name="Picture 4" descr="vandelay-industries-80st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66" y="3444885"/>
            <a:ext cx="3262086" cy="326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6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cident_link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5" y="1295409"/>
            <a:ext cx="6982828" cy="5562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2771" y="6090520"/>
            <a:ext cx="19302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Export screenshot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70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9" name="Picture 8" descr="Screen Shot 2012-09-20 at 10.1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4" y="1550838"/>
            <a:ext cx="7467600" cy="53071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7200" y="1378036"/>
            <a:ext cx="5905917" cy="186482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6089" y="4056775"/>
            <a:ext cx="22723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down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74768" y="5503182"/>
            <a:ext cx="7353462" cy="97707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511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0.2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" y="1417637"/>
            <a:ext cx="7664506" cy="51290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37793" y="1417637"/>
            <a:ext cx="2410807" cy="88746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264" y="2712916"/>
            <a:ext cx="199354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up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9493" y="2322694"/>
            <a:ext cx="1453586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Enter “APT”</a:t>
            </a:r>
          </a:p>
          <a:p>
            <a:r>
              <a:rPr lang="en-US" dirty="0">
                <a:latin typeface="Chalkboard"/>
                <a:cs typeface="Chalkboard"/>
              </a:rPr>
              <a:t>b</a:t>
            </a:r>
            <a:r>
              <a:rPr lang="en-US" dirty="0" smtClean="0">
                <a:latin typeface="Chalkboard"/>
                <a:cs typeface="Chalkboard"/>
              </a:rPr>
              <a:t>uzzword in</a:t>
            </a:r>
          </a:p>
          <a:p>
            <a:r>
              <a:rPr lang="en-US" dirty="0" err="1">
                <a:latin typeface="Chalkboard"/>
                <a:cs typeface="Chalkboard"/>
              </a:rPr>
              <a:t>p</a:t>
            </a:r>
            <a:r>
              <a:rPr lang="en-US" dirty="0" err="1" smtClean="0">
                <a:latin typeface="Chalkboard"/>
                <a:cs typeface="Chalkboard"/>
              </a:rPr>
              <a:t>reso</a:t>
            </a:r>
            <a:r>
              <a:rPr lang="en-US" dirty="0" smtClean="0">
                <a:latin typeface="Chalkboard"/>
                <a:cs typeface="Chalkboard"/>
              </a:rPr>
              <a:t> here…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008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Future Work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Doc. </a:t>
            </a:r>
            <a:r>
              <a:rPr lang="en-US" dirty="0"/>
              <a:t>d</a:t>
            </a:r>
            <a:r>
              <a:rPr lang="en-US" dirty="0" smtClean="0"/>
              <a:t>oc. </a:t>
            </a:r>
            <a:r>
              <a:rPr lang="en-US" dirty="0"/>
              <a:t>d</a:t>
            </a:r>
            <a:r>
              <a:rPr lang="en-US" dirty="0" smtClean="0"/>
              <a:t>ocument… (i.e., manual)</a:t>
            </a:r>
          </a:p>
          <a:p>
            <a:r>
              <a:rPr lang="en-US" dirty="0" smtClean="0"/>
              <a:t>GUI work (web / </a:t>
            </a:r>
            <a:r>
              <a:rPr lang="en-US" dirty="0" err="1" smtClean="0"/>
              <a:t>RESTful</a:t>
            </a:r>
            <a:r>
              <a:rPr lang="en-US" dirty="0" smtClean="0"/>
              <a:t> API)</a:t>
            </a:r>
          </a:p>
          <a:p>
            <a:r>
              <a:rPr lang="en-US" dirty="0" smtClean="0"/>
              <a:t>More transforms </a:t>
            </a:r>
            <a:r>
              <a:rPr lang="en-US" dirty="0" err="1" smtClean="0"/>
              <a:t>plz</a:t>
            </a:r>
            <a:endParaRPr lang="en-US" dirty="0" smtClean="0"/>
          </a:p>
          <a:p>
            <a:r>
              <a:rPr lang="en-US" dirty="0" smtClean="0"/>
              <a:t>Build more importers / exporters</a:t>
            </a:r>
          </a:p>
          <a:p>
            <a:pPr lvl="1"/>
            <a:r>
              <a:rPr lang="en-US" dirty="0" smtClean="0"/>
              <a:t>Integration with other good projects</a:t>
            </a:r>
          </a:p>
          <a:p>
            <a:r>
              <a:rPr lang="en-US" dirty="0" smtClean="0"/>
              <a:t>QA and testing</a:t>
            </a:r>
          </a:p>
          <a:p>
            <a:r>
              <a:rPr lang="en-US" dirty="0" smtClean="0"/>
              <a:t>Wider community support</a:t>
            </a:r>
          </a:p>
          <a:p>
            <a:pPr lvl="1"/>
            <a:r>
              <a:rPr lang="en-US" dirty="0" smtClean="0"/>
              <a:t>Introducing at </a:t>
            </a:r>
            <a:r>
              <a:rPr lang="en-US" dirty="0" err="1" smtClean="0"/>
              <a:t>SecTor</a:t>
            </a:r>
            <a:r>
              <a:rPr lang="en-US" dirty="0" smtClean="0"/>
              <a:t> and RSA EU</a:t>
            </a:r>
          </a:p>
          <a:p>
            <a:pPr lvl="1"/>
            <a:r>
              <a:rPr lang="en-US" dirty="0" smtClean="0"/>
              <a:t>Add to </a:t>
            </a:r>
            <a:r>
              <a:rPr lang="en-US" dirty="0" err="1" smtClean="0"/>
              <a:t>Metasploit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repo.?</a:t>
            </a:r>
            <a:endParaRPr lang="en-US" dirty="0"/>
          </a:p>
        </p:txBody>
      </p:sp>
      <p:pic>
        <p:nvPicPr>
          <p:cNvPr id="4" name="Picture 3" descr="Screen Shot 2012-09-26 at 12.3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0" y="2305520"/>
            <a:ext cx="2592156" cy="251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9331" y="4828987"/>
            <a:ext cx="1812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“Back to the Future” 1985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4607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Questions?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19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</a:t>
            </a: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Community driven threat </a:t>
            </a:r>
            <a:r>
              <a:rPr lang="en-US" sz="4000" dirty="0" err="1" smtClean="0">
                <a:latin typeface="Chalkduster"/>
                <a:cs typeface="Chalkduster"/>
              </a:rPr>
              <a:t>intel</a:t>
            </a:r>
            <a:r>
              <a:rPr lang="en-US" sz="4000" dirty="0" smtClean="0">
                <a:latin typeface="Chalkduster"/>
                <a:cs typeface="Chalkduster"/>
              </a:rPr>
              <a:t>. tool</a:t>
            </a:r>
          </a:p>
          <a:p>
            <a:pPr marL="0" indent="0" algn="ctr">
              <a:buNone/>
            </a:pPr>
            <a:endParaRPr lang="en-US" sz="40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Let’s be </a:t>
            </a:r>
            <a:r>
              <a:rPr lang="en-US" sz="4000" dirty="0" smtClean="0">
                <a:solidFill>
                  <a:srgbClr val="FF0000"/>
                </a:solidFill>
                <a:latin typeface="Chalkduster"/>
                <a:cs typeface="Chalkduster"/>
              </a:rPr>
              <a:t>awesome</a:t>
            </a:r>
            <a:r>
              <a:rPr lang="en-US" sz="4000" dirty="0" smtClean="0">
                <a:latin typeface="Chalkduster"/>
                <a:cs typeface="Chalkduster"/>
              </a:rPr>
              <a:t> together</a:t>
            </a:r>
            <a:endParaRPr lang="en-US" sz="4000" dirty="0">
              <a:latin typeface="Chalkduster"/>
              <a:cs typeface="Chalkduster"/>
            </a:endParaRPr>
          </a:p>
        </p:txBody>
      </p:sp>
      <p:pic>
        <p:nvPicPr>
          <p:cNvPr id="4" name="Picture 3" descr="bri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504536"/>
            <a:ext cx="6984127" cy="344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43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Thanks for Listening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19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  <a:hlinkClick r:id="rId2"/>
              </a:rPr>
              <a:t>https://github.com/mgeide</a:t>
            </a:r>
            <a:r>
              <a:rPr lang="en-US" sz="5900" dirty="0" smtClean="0">
                <a:latin typeface="Chalkduster"/>
                <a:cs typeface="Chalkduster"/>
              </a:rPr>
              <a:t> </a:t>
            </a:r>
            <a:endParaRPr lang="en-US" sz="5900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MIKE GEIDE</a:t>
            </a:r>
          </a:p>
          <a:p>
            <a:pPr marL="0" indent="0" algn="ctr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MGEIDE </a:t>
            </a: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(</a:t>
            </a:r>
            <a:r>
              <a:rPr lang="en-US" sz="5900" dirty="0" err="1" smtClean="0">
                <a:latin typeface="Chalkduster"/>
                <a:cs typeface="Chalkduster"/>
              </a:rPr>
              <a:t>zscaler.com</a:t>
            </a:r>
            <a:r>
              <a:rPr lang="en-US" sz="5900" dirty="0" smtClean="0">
                <a:latin typeface="Chalkduster"/>
                <a:cs typeface="Chalkduster"/>
              </a:rPr>
              <a:t>, </a:t>
            </a:r>
            <a:r>
              <a:rPr lang="en-US" sz="5900" dirty="0" err="1" smtClean="0">
                <a:latin typeface="Chalkduster"/>
                <a:cs typeface="Chalkduster"/>
              </a:rPr>
              <a:t>gmail.com</a:t>
            </a:r>
            <a:r>
              <a:rPr lang="en-US" sz="5900" dirty="0" smtClean="0">
                <a:latin typeface="Chalkduster"/>
                <a:cs typeface="Chalkduster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3763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364" y="3046750"/>
            <a:ext cx="41985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halkduster"/>
                <a:cs typeface="Chalkduster"/>
              </a:rPr>
              <a:t>“Are you employed sir?”</a:t>
            </a:r>
          </a:p>
          <a:p>
            <a:endParaRPr lang="en-US" sz="2200" dirty="0"/>
          </a:p>
          <a:p>
            <a:r>
              <a:rPr lang="en-US" sz="2200" dirty="0" smtClean="0"/>
              <a:t>Oh yeah, I’ve also have had jobs…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Researcher @ </a:t>
            </a:r>
            <a:r>
              <a:rPr lang="en-US" sz="2200" dirty="0" err="1" smtClean="0">
                <a:solidFill>
                  <a:srgbClr val="FF0000"/>
                </a:solidFill>
              </a:rPr>
              <a:t>Zscaler</a:t>
            </a:r>
            <a:r>
              <a:rPr lang="en-US" sz="2200" dirty="0" smtClean="0"/>
              <a:t>, Inc.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&gt;4 billion transaction / week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Various Gov’t SOC / CERT gigs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US-CERT </a:t>
            </a:r>
            <a:r>
              <a:rPr lang="en-US" sz="2200" dirty="0" smtClean="0"/>
              <a:t>USG </a:t>
            </a:r>
            <a:r>
              <a:rPr lang="en-US" sz="2200" dirty="0" err="1" smtClean="0"/>
              <a:t>netflow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645033" y="638547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051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Outline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Body-ChalkOut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1" y="3693097"/>
            <a:ext cx="3218891" cy="2154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489" y="1731737"/>
            <a:ext cx="64267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Threat Intelligence / </a:t>
            </a:r>
          </a:p>
          <a:p>
            <a:r>
              <a:rPr lang="en-US" sz="3200" dirty="0">
                <a:latin typeface="Chalkboard"/>
                <a:cs typeface="Chalkboard"/>
              </a:rPr>
              <a:t>	</a:t>
            </a:r>
            <a:r>
              <a:rPr lang="en-US" sz="3200" dirty="0" smtClean="0">
                <a:latin typeface="Chalkboard"/>
                <a:cs typeface="Chalkboard"/>
              </a:rPr>
              <a:t>						</a:t>
            </a:r>
            <a:r>
              <a:rPr lang="en-US" sz="3200" dirty="0" smtClean="0">
                <a:latin typeface="Chalkboard"/>
                <a:cs typeface="Chalkboard"/>
              </a:rPr>
              <a:t>OSINT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Concepts</a:t>
            </a:r>
          </a:p>
          <a:p>
            <a:pPr lvl="1"/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Current State of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Tools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Introducing “</a:t>
            </a:r>
            <a:r>
              <a:rPr lang="en-US" sz="3200" dirty="0" err="1" smtClean="0">
                <a:solidFill>
                  <a:srgbClr val="FF0000"/>
                </a:solidFill>
                <a:latin typeface="Chalkboard"/>
                <a:cs typeface="Chalkboard"/>
              </a:rPr>
              <a:t>Poortego</a:t>
            </a:r>
            <a:r>
              <a:rPr lang="en-US" sz="3200" dirty="0" smtClean="0">
                <a:latin typeface="Chalkboard"/>
                <a:cs typeface="Chalkboard"/>
              </a:rPr>
              <a:t>”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Future</a:t>
            </a:r>
            <a:r>
              <a:rPr lang="en-US" sz="3200" dirty="0" smtClean="0">
                <a:latin typeface="Chalkboard"/>
                <a:cs typeface="Chalkboard"/>
              </a:rPr>
              <a:t> Work</a:t>
            </a:r>
          </a:p>
          <a:p>
            <a:endParaRPr lang="en-US" sz="3200" dirty="0"/>
          </a:p>
        </p:txBody>
      </p:sp>
      <p:pic>
        <p:nvPicPr>
          <p:cNvPr id="8" name="Picture 7" descr="beer-mug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663">
            <a:off x="8230663" y="4282375"/>
            <a:ext cx="680774" cy="6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“…</a:t>
            </a:r>
            <a:r>
              <a:rPr lang="en-US" i="1" dirty="0" smtClean="0">
                <a:solidFill>
                  <a:srgbClr val="FF0000"/>
                </a:solidFill>
              </a:rPr>
              <a:t>information directly pertaining to a vulnerability of, or threat</a:t>
            </a:r>
            <a:r>
              <a:rPr lang="en-US" i="1" dirty="0" smtClean="0"/>
              <a:t> to, a system or network, </a:t>
            </a:r>
            <a:r>
              <a:rPr lang="en-US" i="1" dirty="0" smtClean="0">
                <a:solidFill>
                  <a:srgbClr val="FF0000"/>
                </a:solidFill>
              </a:rPr>
              <a:t>including information pertaining to the protection of </a:t>
            </a:r>
            <a:r>
              <a:rPr lang="en-US" i="1" dirty="0" smtClean="0"/>
              <a:t>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dirty="0" smtClean="0"/>
              <a:t>.”  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hlinkClick r:id="rId2"/>
              </a:rPr>
              <a:t>http://www.gop.gov/bill/112/2/hr3523</a:t>
            </a:r>
            <a:r>
              <a:rPr lang="en-US" sz="2400" dirty="0" smtClean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600px-US-GreatSeal-Obvers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92" y="487010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“…information directly pertaining to a vulnerability of, or threat to, a system or network, including information pertaining to the protection of 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.”  </a:t>
            </a:r>
          </a:p>
          <a:p>
            <a:pPr marL="0" indent="0">
              <a:buFont typeface="Arial"/>
              <a:buNone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http://www.gop.gov/bill/112/2/hr3523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600px-US-GreatSeal-Obvers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92" y="3193701"/>
            <a:ext cx="1676400" cy="16764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3"/>
          </p:cNvCxnSpPr>
          <p:nvPr/>
        </p:nvCxnSpPr>
        <p:spPr>
          <a:xfrm flipH="1">
            <a:off x="547005" y="846138"/>
            <a:ext cx="8139795" cy="419514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1120" y="5215811"/>
            <a:ext cx="6058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halkduster"/>
                <a:cs typeface="Chalkduster"/>
              </a:rPr>
              <a:t>Wha</a:t>
            </a:r>
            <a:r>
              <a:rPr lang="en-US" sz="2800" b="1" dirty="0" smtClean="0">
                <a:latin typeface="Chalkduster"/>
                <a:cs typeface="Chalkduster"/>
              </a:rPr>
              <a:t>??  No legal jargon </a:t>
            </a:r>
            <a:r>
              <a:rPr lang="en-US" sz="2800" b="1" dirty="0" err="1" smtClean="0">
                <a:latin typeface="Chalkduster"/>
                <a:cs typeface="Chalkduster"/>
              </a:rPr>
              <a:t>plz</a:t>
            </a:r>
            <a:r>
              <a:rPr lang="en-US" sz="2800" b="1" dirty="0" smtClean="0">
                <a:latin typeface="Chalkduster"/>
                <a:cs typeface="Chalkduster"/>
              </a:rPr>
              <a:t>…</a:t>
            </a:r>
            <a:endParaRPr lang="en-US" sz="2800" b="1" dirty="0">
              <a:latin typeface="Chalkduster"/>
              <a:cs typeface="Chalkdus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772" y="5841506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Gov’t thought it was important enough to try and pass a </a:t>
            </a:r>
            <a:r>
              <a:rPr lang="en-US" sz="2000" b="1" dirty="0" smtClean="0">
                <a:solidFill>
                  <a:srgbClr val="FF0000"/>
                </a:solidFill>
              </a:rPr>
              <a:t>Bill/law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	… </a:t>
            </a:r>
            <a:r>
              <a:rPr lang="en-US" sz="2000" b="1" dirty="0" smtClean="0">
                <a:solidFill>
                  <a:srgbClr val="FF0000"/>
                </a:solidFill>
              </a:rPr>
              <a:t>Pay attention </a:t>
            </a: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=)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4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1370</TotalTime>
  <Words>2286</Words>
  <Application>Microsoft Macintosh PowerPoint</Application>
  <PresentationFormat>On-screen Show (4:3)</PresentationFormat>
  <Paragraphs>449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POORTEG </vt:lpstr>
      <vt:lpstr>POORTEG </vt:lpstr>
      <vt:lpstr>Warning</vt:lpstr>
      <vt:lpstr>Disclaimer</vt:lpstr>
      <vt:lpstr>Whois</vt:lpstr>
      <vt:lpstr>Whois</vt:lpstr>
      <vt:lpstr>Outline</vt:lpstr>
      <vt:lpstr>Cyber Threat Intelligence</vt:lpstr>
      <vt:lpstr>Cyber Threat Intelligence</vt:lpstr>
      <vt:lpstr>Threat Intel. (informally) </vt:lpstr>
      <vt:lpstr>Threat Intel. (informally) </vt:lpstr>
      <vt:lpstr>OSINT (Open Source Intel.)</vt:lpstr>
      <vt:lpstr>Why Threat Intel. ?</vt:lpstr>
      <vt:lpstr>Ex. Applied Intel. (1)</vt:lpstr>
      <vt:lpstr>Ex. Applied Intel. (2)</vt:lpstr>
      <vt:lpstr>Ex. Applied Intel. (3)</vt:lpstr>
      <vt:lpstr>Ex. Applied Intel. (4)</vt:lpstr>
      <vt:lpstr>Ex. Applied Intel. (5)</vt:lpstr>
      <vt:lpstr>Attack Applied Intel</vt:lpstr>
      <vt:lpstr>This is for real…</vt:lpstr>
      <vt:lpstr>Attack &lt;=&gt; Defense (1)</vt:lpstr>
      <vt:lpstr>Attack &lt;=&gt; Defense (2)</vt:lpstr>
      <vt:lpstr>Attack &lt;=&gt; Defense (3)</vt:lpstr>
      <vt:lpstr>Key Intel. Operations</vt:lpstr>
      <vt:lpstr>Aggregation Tools</vt:lpstr>
      <vt:lpstr>“Intelligence” Tools</vt:lpstr>
      <vt:lpstr>“Other” FOSS Tools</vt:lpstr>
      <vt:lpstr>Outlier Intel. Tool</vt:lpstr>
      <vt:lpstr>Maltego Limitations</vt:lpstr>
      <vt:lpstr>Other Free Intel. Projects</vt:lpstr>
      <vt:lpstr>POORTEG</vt:lpstr>
      <vt:lpstr>G   Als  </vt:lpstr>
      <vt:lpstr>It is NOT a Maltego “clone” or “replacement”</vt:lpstr>
      <vt:lpstr>Dev. Inspiration (1)</vt:lpstr>
      <vt:lpstr>Dev. Inspiration (2)</vt:lpstr>
      <vt:lpstr>Dev. Architecture</vt:lpstr>
      <vt:lpstr>ActiveRecords</vt:lpstr>
      <vt:lpstr>Rex::UI CLI / Metasploit</vt:lpstr>
      <vt:lpstr>Poortego Transforms</vt:lpstr>
      <vt:lpstr>Maltego Transforms</vt:lpstr>
      <vt:lpstr>Local Transform Ex.</vt:lpstr>
      <vt:lpstr>Local Transform Ex.</vt:lpstr>
      <vt:lpstr>Ex. Transform Result</vt:lpstr>
      <vt:lpstr>Ex. Transform Code</vt:lpstr>
      <vt:lpstr>Ex. Transform Output</vt:lpstr>
      <vt:lpstr>Maltego Transforms</vt:lpstr>
      <vt:lpstr>Poortego Requirement</vt:lpstr>
      <vt:lpstr>…But  We Don’t Want To Be Stuck</vt:lpstr>
      <vt:lpstr>Transform Wrapper</vt:lpstr>
      <vt:lpstr>Native Poortego Transforms</vt:lpstr>
      <vt:lpstr>So Many Formats, So Little Time</vt:lpstr>
      <vt:lpstr>Import / Export Plugin</vt:lpstr>
      <vt:lpstr>Poortego Case Study</vt:lpstr>
      <vt:lpstr>Poortego Case Study</vt:lpstr>
      <vt:lpstr>Poortego Case Study</vt:lpstr>
      <vt:lpstr>Future Work</vt:lpstr>
      <vt:lpstr>Questions?</vt:lpstr>
      <vt:lpstr>Thanks for Listening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Maltego Transforms</dc:title>
  <dc:creator>MG</dc:creator>
  <cp:lastModifiedBy>MG</cp:lastModifiedBy>
  <cp:revision>119</cp:revision>
  <dcterms:created xsi:type="dcterms:W3CDTF">2012-09-25T18:55:07Z</dcterms:created>
  <dcterms:modified xsi:type="dcterms:W3CDTF">2012-09-26T17:45:38Z</dcterms:modified>
</cp:coreProperties>
</file>